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5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Στρογγυλεμένο ορθογώνιο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Στρογγυλεμένο ορθογώνιο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Τίτλο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0" name="Υπότιτλο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Θέση αριθμού διαφάνειας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Στρογγυλεμένο ορθογώνιο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Στρογγυλεμένο ορθογώνιο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Στρογγυλεμένο ορθογώνιο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Στρογγύλεμα μίας γωνίας ορθογωνίου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Στρογγυλεμένο ορθογώνιο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Θέση τίτλου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5F3D07F-EA86-43DA-938A-9BE997E0BA92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A4C19DD-7165-4D93-9B3A-FC3BD6928079}" type="slidenum">
              <a:rPr lang="el-GR" smtClean="0"/>
              <a:pPr/>
              <a:t>‹Nº›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08990" cy="464347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The Evolution of Reading Comprehension Techniques in EFL Adolescents:</a:t>
            </a:r>
            <a:br>
              <a:rPr lang="en-US" dirty="0"/>
            </a:br>
            <a:r>
              <a:rPr lang="en-US" dirty="0"/>
              <a:t>A Bibliographical Perspective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00100" y="4429132"/>
            <a:ext cx="7429552" cy="178595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academic Overview</a:t>
            </a:r>
          </a:p>
          <a:p>
            <a:r>
              <a:rPr lang="en-US" dirty="0"/>
              <a:t>Author: </a:t>
            </a:r>
            <a:r>
              <a:rPr lang="en-US" dirty="0" err="1"/>
              <a:t>Chaireti</a:t>
            </a:r>
            <a:r>
              <a:rPr lang="en-US" dirty="0"/>
              <a:t> Maria</a:t>
            </a:r>
          </a:p>
          <a:p>
            <a:r>
              <a:rPr lang="en-US" b="1" dirty="0"/>
              <a:t> </a:t>
            </a:r>
            <a:endParaRPr lang="el-GR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0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Instructional Recommendations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Integrated language and comprehension instruction (TBLT).</a:t>
            </a:r>
          </a:p>
          <a:p>
            <a:r>
              <a:rPr lang="en-US" dirty="0"/>
              <a:t>Use of UDL and scaffolding.</a:t>
            </a:r>
          </a:p>
          <a:p>
            <a:r>
              <a:rPr lang="en-US" dirty="0"/>
              <a:t>Age-appropriate authentic materials.</a:t>
            </a:r>
          </a:p>
          <a:p>
            <a:r>
              <a:rPr lang="en-US" dirty="0"/>
              <a:t>Purposeful technology integration.</a:t>
            </a:r>
          </a:p>
          <a:p>
            <a:r>
              <a:rPr lang="en-US" dirty="0"/>
              <a:t>Authentic and formative assessments.</a:t>
            </a:r>
          </a:p>
        </p:txBody>
      </p:sp>
    </p:spTree>
    <p:extLst>
      <p:ext uri="{BB962C8B-B14F-4D97-AF65-F5344CB8AC3E}">
        <p14:creationId xmlns:p14="http://schemas.microsoft.com/office/powerpoint/2010/main" val="624744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Research Areas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Blended learning models.</a:t>
            </a:r>
          </a:p>
          <a:p>
            <a:r>
              <a:rPr lang="en-US" dirty="0"/>
              <a:t>Culturally responsive teaching.</a:t>
            </a:r>
          </a:p>
          <a:p>
            <a:r>
              <a:rPr lang="en-US" dirty="0"/>
              <a:t>Insights from neuroscience.</a:t>
            </a:r>
          </a:p>
          <a:p>
            <a:r>
              <a:rPr lang="en-US" dirty="0"/>
              <a:t>Sustainability education.</a:t>
            </a:r>
          </a:p>
          <a:p>
            <a:r>
              <a:rPr lang="en-US" dirty="0"/>
              <a:t>Longitudinal studies on reading development.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6228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EFL reading instruction has become more inclusive, strategic, and tech-integrated.</a:t>
            </a:r>
          </a:p>
          <a:p>
            <a:r>
              <a:rPr lang="en-US" dirty="0"/>
              <a:t>Ongoing challenges must be addressed with evidence-based practices.</a:t>
            </a:r>
          </a:p>
          <a:p>
            <a:r>
              <a:rPr lang="en-US" dirty="0"/>
              <a:t>Commitment to research and professional growth is key to future success.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0462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Alderson, J. C. (2000). </a:t>
            </a:r>
            <a:r>
              <a:rPr lang="en-US" i="1" dirty="0"/>
              <a:t>Assessing reading</a:t>
            </a:r>
            <a:r>
              <a:rPr lang="en-US" dirty="0"/>
              <a:t>. Cambridge University Press. </a:t>
            </a:r>
          </a:p>
          <a:p>
            <a:endParaRPr lang="el-GR" dirty="0"/>
          </a:p>
          <a:p>
            <a:r>
              <a:rPr lang="en-US" dirty="0"/>
              <a:t>Bernhardt, E. B. (2011). </a:t>
            </a:r>
            <a:r>
              <a:rPr lang="en-US" i="1" dirty="0"/>
              <a:t>Understanding Advanced Second-Language Reading</a:t>
            </a:r>
            <a:r>
              <a:rPr lang="en-US" dirty="0"/>
              <a:t>. </a:t>
            </a:r>
            <a:r>
              <a:rPr lang="el-GR" dirty="0" err="1"/>
              <a:t>Routledge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Dehaene</a:t>
            </a:r>
            <a:r>
              <a:rPr lang="en-US" dirty="0"/>
              <a:t>, S. (2010). </a:t>
            </a:r>
            <a:r>
              <a:rPr lang="en-US" i="1" dirty="0"/>
              <a:t>Reading in the brain: The new science of how we read</a:t>
            </a:r>
            <a:r>
              <a:rPr lang="en-US" dirty="0"/>
              <a:t>. Penguin Books. </a:t>
            </a:r>
          </a:p>
          <a:p>
            <a:endParaRPr lang="el-GR" dirty="0"/>
          </a:p>
          <a:p>
            <a:r>
              <a:rPr lang="en-US" dirty="0"/>
              <a:t>Day, R. R., &amp; Park, J. S. (2005). Developing reading comprehension questions. </a:t>
            </a:r>
            <a:r>
              <a:rPr lang="en-US" i="1" dirty="0"/>
              <a:t>Reading in a Foreign Language, 17</a:t>
            </a:r>
            <a:r>
              <a:rPr lang="en-US" dirty="0"/>
              <a:t>(1), 60–73. </a:t>
            </a:r>
          </a:p>
          <a:p>
            <a:endParaRPr lang="el-GR" dirty="0"/>
          </a:p>
          <a:p>
            <a:r>
              <a:rPr lang="en-US" dirty="0"/>
              <a:t>Duke, N. K., &amp; Pearson, P. D. (2009). The research base for comprehension instruction. In S. E. Israel &amp; G. G. Duffy (Eds.), </a:t>
            </a:r>
            <a:r>
              <a:rPr lang="en-US" i="1" dirty="0"/>
              <a:t>Handbook of research on reading comprehension</a:t>
            </a:r>
            <a:r>
              <a:rPr lang="en-US" dirty="0"/>
              <a:t> (pp. 31–60). Routledge. </a:t>
            </a:r>
          </a:p>
          <a:p>
            <a:endParaRPr lang="el-GR" dirty="0"/>
          </a:p>
          <a:p>
            <a:r>
              <a:rPr lang="en-US" dirty="0" err="1"/>
              <a:t>Echevarría</a:t>
            </a:r>
            <a:r>
              <a:rPr lang="en-US" dirty="0"/>
              <a:t>, J., Vogt, M., &amp; Short, D. (2016). </a:t>
            </a:r>
            <a:r>
              <a:rPr lang="en-US" i="1" dirty="0"/>
              <a:t>Making content comprehensible for English learners: The SIOP model</a:t>
            </a:r>
            <a:r>
              <a:rPr lang="en-US" dirty="0"/>
              <a:t> (5th ed.). </a:t>
            </a:r>
            <a:r>
              <a:rPr lang="el-GR" dirty="0" err="1"/>
              <a:t>Pearson</a:t>
            </a:r>
            <a:r>
              <a:rPr lang="el-GR" dirty="0"/>
              <a:t>. </a:t>
            </a:r>
            <a:endParaRPr lang="en-US" dirty="0"/>
          </a:p>
          <a:p>
            <a:endParaRPr lang="el-GR" dirty="0"/>
          </a:p>
          <a:p>
            <a:r>
              <a:rPr lang="en-US" dirty="0"/>
              <a:t>Gardner, H. (1983). </a:t>
            </a:r>
            <a:r>
              <a:rPr lang="en-US" i="1" dirty="0"/>
              <a:t>Frames of mind: The theory of multiple intelligences</a:t>
            </a:r>
            <a:r>
              <a:rPr lang="en-US" dirty="0"/>
              <a:t>. Basic Books.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5280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Gardner, H. (1983). </a:t>
            </a:r>
            <a:r>
              <a:rPr lang="en-US" i="1" dirty="0"/>
              <a:t>Frames of mind: The theory of multiple intelligences</a:t>
            </a:r>
            <a:r>
              <a:rPr lang="en-US" dirty="0"/>
              <a:t>. Basic Books. </a:t>
            </a:r>
          </a:p>
          <a:p>
            <a:endParaRPr lang="en-US" dirty="0"/>
          </a:p>
          <a:p>
            <a:r>
              <a:rPr lang="en-US" dirty="0"/>
              <a:t>Goodman, K. S. (1986). What's whole in whole language? </a:t>
            </a:r>
            <a:r>
              <a:rPr lang="en-US" i="1" dirty="0"/>
              <a:t>Heinemann.</a:t>
            </a:r>
          </a:p>
          <a:p>
            <a:endParaRPr lang="el-GR" dirty="0"/>
          </a:p>
          <a:p>
            <a:r>
              <a:rPr lang="en-US" dirty="0"/>
              <a:t>Godwin-Jones, R. (2018). Using mobile technology to develop language skills and cultural understanding. </a:t>
            </a:r>
            <a:r>
              <a:rPr lang="el-GR" i="1" dirty="0" err="1"/>
              <a:t>Language</a:t>
            </a:r>
            <a:r>
              <a:rPr lang="el-GR" i="1" dirty="0"/>
              <a:t> </a:t>
            </a:r>
            <a:r>
              <a:rPr lang="el-GR" i="1" dirty="0" err="1"/>
              <a:t>Learning</a:t>
            </a:r>
            <a:r>
              <a:rPr lang="el-GR" i="1" dirty="0"/>
              <a:t> &amp; </a:t>
            </a:r>
            <a:r>
              <a:rPr lang="el-GR" i="1" dirty="0" err="1"/>
              <a:t>Technology</a:t>
            </a:r>
            <a:r>
              <a:rPr lang="el-GR" i="1" dirty="0"/>
              <a:t>, 22</a:t>
            </a:r>
            <a:r>
              <a:rPr lang="el-GR" dirty="0"/>
              <a:t>(3), 3–17.</a:t>
            </a:r>
            <a:endParaRPr lang="en-US" dirty="0"/>
          </a:p>
          <a:p>
            <a:endParaRPr lang="el-GR" dirty="0"/>
          </a:p>
          <a:p>
            <a:r>
              <a:rPr lang="en-US" dirty="0" err="1"/>
              <a:t>Grabe</a:t>
            </a:r>
            <a:r>
              <a:rPr lang="en-US" dirty="0"/>
              <a:t>, W. (2009). </a:t>
            </a:r>
            <a:r>
              <a:rPr lang="en-US" i="1" dirty="0"/>
              <a:t>Reading in a second language: Moving from theory to practice</a:t>
            </a:r>
            <a:r>
              <a:rPr lang="en-US" dirty="0"/>
              <a:t>. Cambridge University Press. </a:t>
            </a:r>
          </a:p>
          <a:p>
            <a:endParaRPr lang="el-GR" dirty="0"/>
          </a:p>
          <a:p>
            <a:r>
              <a:rPr lang="en-US" dirty="0"/>
              <a:t>Harmer, J. (2007). </a:t>
            </a:r>
            <a:r>
              <a:rPr lang="en-US" i="1" dirty="0"/>
              <a:t>The Practice of English Language Teaching</a:t>
            </a:r>
            <a:r>
              <a:rPr lang="en-US" dirty="0"/>
              <a:t> (4th ed.). Pearson Longman.</a:t>
            </a:r>
          </a:p>
          <a:p>
            <a:endParaRPr lang="el-GR" dirty="0"/>
          </a:p>
          <a:p>
            <a:r>
              <a:rPr lang="en-US" dirty="0"/>
              <a:t>Kern, R. (2006). Perspectives on technology in learning and teaching languages. </a:t>
            </a:r>
            <a:r>
              <a:rPr lang="el-GR" i="1" dirty="0"/>
              <a:t>TESOL </a:t>
            </a:r>
            <a:r>
              <a:rPr lang="el-GR" i="1" dirty="0" err="1"/>
              <a:t>Quarterly</a:t>
            </a:r>
            <a:r>
              <a:rPr lang="el-GR" i="1" dirty="0"/>
              <a:t>, 40</a:t>
            </a:r>
            <a:r>
              <a:rPr lang="el-GR" dirty="0"/>
              <a:t>(1), 183–210.</a:t>
            </a:r>
            <a:endParaRPr lang="en-US" dirty="0"/>
          </a:p>
          <a:p>
            <a:endParaRPr lang="el-GR" dirty="0"/>
          </a:p>
          <a:p>
            <a:r>
              <a:rPr lang="en-US" dirty="0" err="1"/>
              <a:t>Krashen</a:t>
            </a:r>
            <a:r>
              <a:rPr lang="en-US" dirty="0"/>
              <a:t>, S. D. (1985). </a:t>
            </a:r>
            <a:r>
              <a:rPr lang="en-US" i="1" dirty="0"/>
              <a:t>The Input Hypothesis: Issues and Implications</a:t>
            </a:r>
            <a:r>
              <a:rPr lang="en-US" dirty="0"/>
              <a:t>. </a:t>
            </a:r>
            <a:r>
              <a:rPr lang="el-GR" dirty="0" err="1"/>
              <a:t>Longman</a:t>
            </a:r>
            <a:r>
              <a:rPr lang="el-GR" dirty="0"/>
              <a:t>.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Savignon</a:t>
            </a:r>
            <a:r>
              <a:rPr lang="en-US" dirty="0"/>
              <a:t>, S. J. (2002). </a:t>
            </a:r>
            <a:r>
              <a:rPr lang="en-US" i="1" dirty="0"/>
              <a:t>Interpreting communicative language teaching: Contexts and concerns in teacher education</a:t>
            </a:r>
            <a:r>
              <a:rPr lang="en-US" dirty="0"/>
              <a:t>. Yale University Press.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250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Reading comprehension is vital for adolescent EFL learners.</a:t>
            </a:r>
          </a:p>
          <a:p>
            <a:r>
              <a:rPr lang="en-US" dirty="0"/>
              <a:t>Evolution over 50 years influenced by cognitive theory, pedagogy, and technology.</a:t>
            </a:r>
          </a:p>
          <a:p>
            <a:r>
              <a:rPr lang="en-US" dirty="0"/>
              <a:t>Goal: Examine historical trends, present challenges, and propose future directions.</a:t>
            </a:r>
          </a:p>
        </p:txBody>
      </p:sp>
    </p:spTree>
    <p:extLst>
      <p:ext uri="{BB962C8B-B14F-4D97-AF65-F5344CB8AC3E}">
        <p14:creationId xmlns:p14="http://schemas.microsoft.com/office/powerpoint/2010/main" val="285171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EFL Instruction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548680"/>
            <a:ext cx="8183880" cy="4187952"/>
          </a:xfrm>
        </p:spPr>
        <p:txBody>
          <a:bodyPr>
            <a:normAutofit/>
          </a:bodyPr>
          <a:lstStyle/>
          <a:p>
            <a:r>
              <a:rPr lang="en-US" dirty="0"/>
              <a:t>Based on structural linguistics and behaviorism.</a:t>
            </a:r>
          </a:p>
          <a:p>
            <a:r>
              <a:rPr lang="en-US" dirty="0"/>
              <a:t>Grammar-Translation Method prioritized accuracy over comprehension.</a:t>
            </a:r>
          </a:p>
          <a:p>
            <a:r>
              <a:rPr lang="en-US" dirty="0"/>
              <a:t>Classical texts often irrelevant to adolescents.</a:t>
            </a:r>
          </a:p>
        </p:txBody>
      </p:sp>
    </p:spTree>
    <p:extLst>
      <p:ext uri="{BB962C8B-B14F-4D97-AF65-F5344CB8AC3E}">
        <p14:creationId xmlns:p14="http://schemas.microsoft.com/office/powerpoint/2010/main" val="179481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from Traditional Methods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Focused on sentence-level accuracy and recall.</a:t>
            </a:r>
          </a:p>
          <a:p>
            <a:r>
              <a:rPr lang="en-US" dirty="0"/>
              <a:t>Limited critical engagement or learner autonomy.</a:t>
            </a:r>
          </a:p>
          <a:p>
            <a:r>
              <a:rPr lang="en-US" dirty="0"/>
              <a:t>Criticized for lack of motivation and inclusivity.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2157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Communicative Language Teaching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Emphasized interaction and authentic communication.</a:t>
            </a:r>
          </a:p>
          <a:p>
            <a:r>
              <a:rPr lang="en-US" dirty="0"/>
              <a:t>Reading became more engaging and discussion-based.</a:t>
            </a:r>
          </a:p>
          <a:p>
            <a:r>
              <a:rPr lang="en-US" dirty="0"/>
              <a:t>Strategy instruction not always emphasized.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986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Influence of Cognitive Psychology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Learners construct meaning through active processing.</a:t>
            </a:r>
          </a:p>
          <a:p>
            <a:r>
              <a:rPr lang="en-US" dirty="0"/>
              <a:t>Strategy instruction (e.g., predicting, summarizing) grew in importance.</a:t>
            </a:r>
          </a:p>
          <a:p>
            <a:r>
              <a:rPr lang="en-US" dirty="0"/>
              <a:t>Promoted autonomy and deeper comprehension.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531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Temporary Classroom Challenges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Balancing grammar and comprehension.</a:t>
            </a:r>
          </a:p>
          <a:p>
            <a:r>
              <a:rPr lang="en-US" dirty="0"/>
              <a:t>Addressing diverse learner needs.</a:t>
            </a:r>
          </a:p>
          <a:p>
            <a:r>
              <a:rPr lang="en-US" dirty="0"/>
              <a:t>Using authentic texts.</a:t>
            </a:r>
          </a:p>
          <a:p>
            <a:r>
              <a:rPr lang="en-US" dirty="0"/>
              <a:t>Integrating technology effectively.</a:t>
            </a:r>
          </a:p>
          <a:p>
            <a:r>
              <a:rPr lang="en-US" dirty="0"/>
              <a:t>Assessing reading comprehensively.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1878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Role of L1 Literacy and Motivation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L1 literacy influences English reading skills.</a:t>
            </a:r>
          </a:p>
          <a:p>
            <a:r>
              <a:rPr lang="en-US" dirty="0"/>
              <a:t>Positive/negative transfer effects.</a:t>
            </a:r>
          </a:p>
          <a:p>
            <a:r>
              <a:rPr lang="en-US" dirty="0"/>
              <a:t>Motivation linked to interest, choice, and relevance.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1544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Training Importance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Teachers need expertise in:</a:t>
            </a:r>
          </a:p>
          <a:p>
            <a:r>
              <a:rPr lang="en-US" dirty="0"/>
              <a:t>Reading Theory</a:t>
            </a:r>
          </a:p>
          <a:p>
            <a:r>
              <a:rPr lang="en-US" dirty="0"/>
              <a:t>Differentiated Instruction</a:t>
            </a:r>
          </a:p>
          <a:p>
            <a:r>
              <a:rPr lang="en-US" dirty="0"/>
              <a:t>Educational Technology</a:t>
            </a:r>
          </a:p>
          <a:p>
            <a:endParaRPr lang="en-US" dirty="0"/>
          </a:p>
          <a:p>
            <a:r>
              <a:rPr lang="en-US" dirty="0"/>
              <a:t>On going professional development essential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3196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83</TotalTime>
  <Words>698</Words>
  <Application>Microsoft Office PowerPoint</Application>
  <PresentationFormat>Presentación en pantalla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Verdana</vt:lpstr>
      <vt:lpstr>Wingdings 2</vt:lpstr>
      <vt:lpstr>Άποψη</vt:lpstr>
      <vt:lpstr>       The Evolution of Reading Comprehension Techniques in EFL Adolescents: A Bibliographical Perspective</vt:lpstr>
      <vt:lpstr>Introduction</vt:lpstr>
      <vt:lpstr>Early EFL Instruction</vt:lpstr>
      <vt:lpstr>Shift from Traditional Methods</vt:lpstr>
      <vt:lpstr>Communicative Language Teaching</vt:lpstr>
      <vt:lpstr>Influence of Cognitive Psychology</vt:lpstr>
      <vt:lpstr>Temporary Classroom Challenges</vt:lpstr>
      <vt:lpstr>The Role of L1 Literacy and Motivation</vt:lpstr>
      <vt:lpstr>Teacher Training Importance</vt:lpstr>
      <vt:lpstr>Instructional Recommendations</vt:lpstr>
      <vt:lpstr>Future Research Areas</vt:lpstr>
      <vt:lpstr>Conclusion</vt:lpstr>
      <vt:lpstr>References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</dc:title>
  <dc:creator>User</dc:creator>
  <cp:lastModifiedBy>Ramón Ruiz</cp:lastModifiedBy>
  <cp:revision>13</cp:revision>
  <dcterms:created xsi:type="dcterms:W3CDTF">2025-05-28T11:07:51Z</dcterms:created>
  <dcterms:modified xsi:type="dcterms:W3CDTF">2025-07-07T15:42:17Z</dcterms:modified>
</cp:coreProperties>
</file>